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93" r:id="rId5"/>
    <p:sldId id="266" r:id="rId6"/>
    <p:sldId id="291" r:id="rId7"/>
    <p:sldId id="292" r:id="rId8"/>
    <p:sldId id="267" r:id="rId9"/>
    <p:sldId id="268" r:id="rId10"/>
    <p:sldId id="269" r:id="rId11"/>
    <p:sldId id="294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82" r:id="rId20"/>
    <p:sldId id="283" r:id="rId21"/>
    <p:sldId id="284" r:id="rId22"/>
    <p:sldId id="285" r:id="rId23"/>
    <p:sldId id="297" r:id="rId24"/>
    <p:sldId id="298" r:id="rId25"/>
    <p:sldId id="286" r:id="rId26"/>
    <p:sldId id="296" r:id="rId27"/>
    <p:sldId id="288" r:id="rId28"/>
    <p:sldId id="280" r:id="rId29"/>
    <p:sldId id="281" r:id="rId30"/>
    <p:sldId id="260" r:id="rId31"/>
    <p:sldId id="261" r:id="rId32"/>
    <p:sldId id="262" r:id="rId33"/>
    <p:sldId id="263" r:id="rId34"/>
    <p:sldId id="299" r:id="rId35"/>
    <p:sldId id="307" r:id="rId36"/>
    <p:sldId id="312" r:id="rId37"/>
    <p:sldId id="315" r:id="rId38"/>
    <p:sldId id="316" r:id="rId39"/>
    <p:sldId id="317" r:id="rId40"/>
    <p:sldId id="303" r:id="rId41"/>
    <p:sldId id="289" r:id="rId42"/>
    <p:sldId id="311" r:id="rId43"/>
    <p:sldId id="305" r:id="rId44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BC65C-B3D2-4BE8-9611-0BCBB7CEDBAA}" type="datetimeFigureOut">
              <a:rPr lang="en-US" smtClean="0"/>
              <a:t>1/2/2022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A0B29-C585-4B26-BAFF-3EC344D1A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62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10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70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388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234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720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19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32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022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4213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5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183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345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459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27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0787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29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137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027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061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54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27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912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832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067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3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6800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0915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666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132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091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3515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7774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376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3515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9608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189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25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76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722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03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03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6A0B29-C585-4B26-BAFF-3EC344D1A6C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11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A8BBF-34EE-4FD7-8739-54798E1112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98539-074D-4A0F-9F50-898BBB97F3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CB2FF-B900-42DA-BACB-D5DC34AB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755BF-6316-4538-870D-86AE1C5F43BF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4643E-BA1B-4691-AB35-848F3FE88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FAAE8-8F3B-4BCC-B0F5-846274009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3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85C20-4614-41D5-85FA-690355DA8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E2872-17BA-4D09-82B8-97438FAEF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1DA87-EFF0-4077-A214-E56DE826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01EB9-48FB-42A9-AF0A-41F13D8F692C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37939-B357-44A5-8FEF-11FB616A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07B91-CAB4-4302-BE6E-10156C6EB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94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DC5C87-FD79-435F-8DCA-378B67F3E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50208-ACB4-43CB-883F-A381EE791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9A1F4-3D70-4333-B4A6-87CCBA66E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D67C2-DF74-4B51-85BD-4A62D3401F90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EC449-E872-46E5-A0E4-779F58F22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3A3B2-2019-479A-94C8-9E805A47A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7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05FBD-4C93-4F90-9A5B-AB4443EC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0E46-2BC5-49F6-91AD-1FB18592E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0DBE7-2235-428E-A1FE-49E6A48FF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B8030-879A-4C31-A672-0A94316FC922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8CF7B-5B98-4E2C-B0C9-BAD5318A1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752E0-A514-4406-A183-A640A517E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72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B65EA-C894-4790-AD72-8EA76A129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27376-0216-46C8-AB62-F26143162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0FC1D-289C-4803-A938-5E6FAB746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E3392-C23D-4A22-A98A-DF3D1BC0D54C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27702-BD0E-4D78-85B4-6E27DAD4C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7F8C0-8EC2-4A01-93FB-D28BE2FEE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43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396B8-06FD-415E-A6E8-FCEAC9A06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8D657-2497-4A0F-A4DF-6EC14DC6D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5A296F-8EBD-4C3C-9DFB-037BC4E6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8E8A2-BDD6-4E24-8894-8F4BF319F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E0B04-B03F-46FD-84DF-61C38BFA36E4}" type="datetime1">
              <a:rPr lang="en-US" smtClean="0"/>
              <a:t>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C16C7-6615-44D0-A8F1-108D38C79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9861C-A230-4DA8-87CE-E80E3EACB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47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7A575-C98C-42DD-9609-659E863AC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9B8EA-1CEC-428F-A5F8-7EC4D000A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C7D555-E92C-4AE7-B763-87381E791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AE4E3D-C4D9-4C53-94A5-64203ADF5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616ED-B945-491E-AFF2-4903549B8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5863B0-6061-4E7C-B65C-6B0E1EFF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57413-45BA-4DD1-B163-FDAA9BBFD8AC}" type="datetime1">
              <a:rPr lang="en-US" smtClean="0"/>
              <a:t>1/2/2022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8994B-8BA9-4858-A25C-578801E68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EFF077-3D29-467D-9D70-EBC8CDDB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76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87794-9915-4478-A0E3-11772651B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598F93-B432-4476-9982-98365B84A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997C6-EF71-46F2-B293-88A058298541}" type="datetime1">
              <a:rPr lang="en-US" smtClean="0"/>
              <a:t>1/2/2022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2CBDE9-A9B4-4F7F-B80F-486066DFB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E658E5-EA2B-42F4-9429-D2714F034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30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2799F6-3C50-42DC-A575-D631B8532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5B23A-356E-45DA-A6A5-CEA895BA57D6}" type="datetime1">
              <a:rPr lang="en-US" smtClean="0"/>
              <a:t>1/2/2022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2DDC69-5881-4CEB-9AF8-ADDC7B04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C0BFC-9D1A-4E5A-8608-6A163220E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6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E00D4-6CA4-4BBC-8CEF-59CC4A0C7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17984-0496-423B-8FDE-F42665897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A3852-4AFB-4E50-99FD-559781D6F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5C018-4A6B-4D8F-AA6B-9DBE3585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CA2C8-EED1-4F9E-9B1F-FDB6537645C2}" type="datetime1">
              <a:rPr lang="en-US" smtClean="0"/>
              <a:t>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55247-F6C2-4CFC-BCAC-03BDF067D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A9187-E0A5-4F9F-99D8-7A315F942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8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96B87-5964-4045-82EB-2ADA83541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C18A8A-FCDE-4B13-9FB9-6A47641CB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598A4-C3B1-47E8-8BCC-927C68DF2B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4B3A3-845F-4D23-A3BB-096D5E7C9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10552-0C63-4CAF-BED4-84709B876E05}" type="datetime1">
              <a:rPr lang="en-US" smtClean="0"/>
              <a:t>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ED828-40E8-4637-9C77-4FBF5072E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F5D22-CDBD-4681-86F9-1F286E9DB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9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E500BE-DFF9-4FA8-81D5-743062542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41D51-F348-477E-8043-0B7C5B04F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FB37D-52EA-4CA5-A70F-42E4DAFF6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CFCCAC-C903-40D3-AD1E-BE058419F67F}" type="datetime1">
              <a:rPr lang="en-US" smtClean="0"/>
              <a:t>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02591-569B-427F-9369-50C80CD972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6BBA8-70B4-48F1-94E6-0C400118A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83B19-01CE-4456-9453-15AEA9F98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3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E2FFE-76A6-4BDC-B528-E16D68CD3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49830"/>
            <a:ext cx="9144000" cy="123137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Network Function Virtualization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965E4A-B2DA-4F22-A94D-CAA2895E3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400" y="3429000"/>
            <a:ext cx="5157199" cy="327660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3F01FCC-0807-4145-8B93-E9B69F1C99F5}"/>
              </a:ext>
            </a:extLst>
          </p:cNvPr>
          <p:cNvSpPr txBox="1">
            <a:spLocks/>
          </p:cNvSpPr>
          <p:nvPr/>
        </p:nvSpPr>
        <p:spPr>
          <a:xfrm>
            <a:off x="1523999" y="2921000"/>
            <a:ext cx="9144000" cy="375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Reference: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5288B51E-9B16-4F87-BC49-8900C041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3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101EBB-7E02-4C32-A0BF-099DA89D5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166" y="3317114"/>
            <a:ext cx="5369668" cy="32295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9019BE5-E321-4FD9-8A3D-BB53A9D367DC}"/>
              </a:ext>
            </a:extLst>
          </p:cNvPr>
          <p:cNvSpPr txBox="1"/>
          <p:nvPr/>
        </p:nvSpPr>
        <p:spPr>
          <a:xfrm>
            <a:off x="1126068" y="815664"/>
            <a:ext cx="8771466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Commercial-off-the-shelf IT-platforms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to host a large variety of applications.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virtualization technology allows to abstract HW,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elasticity, scalability and automation.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Technology suppliers already use such </a:t>
            </a:r>
            <a:r>
              <a:rPr lang="en-US" sz="24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vTech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in a proprietary way.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28BFAC-387B-4C79-A616-958AF962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C72BC8-3DC0-422D-B6A8-02B48EE3EF70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</a:t>
            </a:r>
          </a:p>
        </p:txBody>
      </p:sp>
    </p:spTree>
    <p:extLst>
      <p:ext uri="{BB962C8B-B14F-4D97-AF65-F5344CB8AC3E}">
        <p14:creationId xmlns:p14="http://schemas.microsoft.com/office/powerpoint/2010/main" val="1754270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782669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Network Functions Virtualization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08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D1ACF6-14CA-456B-B2B9-C6096052DA53}"/>
              </a:ext>
            </a:extLst>
          </p:cNvPr>
          <p:cNvSpPr txBox="1"/>
          <p:nvPr/>
        </p:nvSpPr>
        <p:spPr>
          <a:xfrm>
            <a:off x="736600" y="815664"/>
            <a:ext cx="1100144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means to make the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more flexible and simple by minimizing dependence on HW constraints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C8FCF1-14FE-4206-AD97-FDCD813BE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956" y="1901082"/>
            <a:ext cx="11284085" cy="445526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DFD9BA-027D-4C11-9210-850E0B722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3060A9-D671-4EBA-8786-FAF1D724004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NFV Concept</a:t>
            </a:r>
          </a:p>
        </p:txBody>
      </p:sp>
    </p:spTree>
    <p:extLst>
      <p:ext uri="{BB962C8B-B14F-4D97-AF65-F5344CB8AC3E}">
        <p14:creationId xmlns:p14="http://schemas.microsoft.com/office/powerpoint/2010/main" val="1300466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FC7CF2-ACFA-40D5-8E14-7CF53B2FB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467" y="492498"/>
            <a:ext cx="9504092" cy="630461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206A08-F790-44B5-8C50-C362534DF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F393DC-7C0A-440D-8A51-25DF7B5CAC1B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934126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5C964E-E609-424E-A989-8FF714864331}"/>
              </a:ext>
            </a:extLst>
          </p:cNvPr>
          <p:cNvSpPr txBox="1"/>
          <p:nvPr/>
        </p:nvSpPr>
        <p:spPr>
          <a:xfrm>
            <a:off x="622299" y="846795"/>
            <a:ext cx="11180233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Functions Virtualization is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implementing network functions in software 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that today run on proprietary hardware - leveraging (high volume) standard servers and IT virtualization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Supports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multi-versioning and multi-tenancy of network functions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which allows use of a single physical platform for different applications, users and tenants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Enables new ways to implement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resilience, service assurance, test and diagnostics and security surveillance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Provides opportunities for pure software players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Facilitates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towards new network functions and services that are only practical in a pure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environment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Applicable to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data plane packet processing and control plane functions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 fixed or mobile networks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will only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 if management and configuration 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functions can be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aims to ultimately transform the way network operators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 and operate their networks</a:t>
            </a: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but change can be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incremental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177B1B-FDBE-405A-97BE-2E4E1CE06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6FA2E-0E3F-4D23-9A77-6E93CB0C3F46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:: Network Functions Virtualization</a:t>
            </a:r>
          </a:p>
        </p:txBody>
      </p:sp>
    </p:spTree>
    <p:extLst>
      <p:ext uri="{BB962C8B-B14F-4D97-AF65-F5344CB8AC3E}">
        <p14:creationId xmlns:p14="http://schemas.microsoft.com/office/powerpoint/2010/main" val="34096306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04BC2E-8E8E-4159-8A88-B076936DB6A5}"/>
              </a:ext>
            </a:extLst>
          </p:cNvPr>
          <p:cNvSpPr txBox="1"/>
          <p:nvPr/>
        </p:nvSpPr>
        <p:spPr>
          <a:xfrm>
            <a:off x="769189" y="712147"/>
            <a:ext cx="11243733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Reduced equipment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costs </a:t>
            </a: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(CAPEX)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consolidating equipment and economies of scale of IT industry.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Increased speed of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to market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US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minimising</a:t>
            </a: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typical network operator cycle of innovation.</a:t>
            </a:r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Availability of network appliance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multi-version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multi-tenancy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allows a single platform for different applications, users and tenants.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Enables a variety of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eco-systems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encourages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openness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Encouraging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bring new services and generate new revenue streams.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Flexibility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easily, rapidly, dynamically provision and instantiate new services in various locations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Improved 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operational efficiency 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taking advantage of the higher uniformity of the physical network platform and its homogeneity to other support platforms.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Software-oriented innovation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rapidly prototype and test new services and generate new revenue streams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</a:t>
            </a: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differentiation &amp; customization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Reduced (OPEX)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operational costs: reduced power, reduced space, improved network monitoring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IT-oriented skillset and talent</a:t>
            </a:r>
            <a:endParaRPr lang="en-US" sz="20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7AAC75-4BD1-4389-8D7A-DABBECC37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AB89D0-7BB4-4F0F-AE32-27799698DD37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 and Promises of NFV </a:t>
            </a:r>
          </a:p>
        </p:txBody>
      </p:sp>
    </p:spTree>
    <p:extLst>
      <p:ext uri="{BB962C8B-B14F-4D97-AF65-F5344CB8AC3E}">
        <p14:creationId xmlns:p14="http://schemas.microsoft.com/office/powerpoint/2010/main" val="2511861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EEDA65-3FC4-4F2B-8691-86B56BF9CA87}"/>
              </a:ext>
            </a:extLst>
          </p:cNvPr>
          <p:cNvSpPr txBox="1"/>
          <p:nvPr/>
        </p:nvSpPr>
        <p:spPr>
          <a:xfrm>
            <a:off x="982133" y="846795"/>
            <a:ext cx="10549467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Switching elements: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BNG, CG-NAT, routers.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network nodes: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HLR/HSS, MME, SGSN, GGSN/PDN-GW.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networks: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contained in home routers and set top boxes to create </a:t>
            </a:r>
            <a:r>
              <a:rPr lang="en-US" sz="2000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virtualised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home environments.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Tunnelling gateway elements: </a:t>
            </a:r>
            <a:r>
              <a:rPr lang="en-US" sz="2000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IPSec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/SSL VPN gateways.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analysis: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DPI, </a:t>
            </a:r>
            <a:r>
              <a:rPr lang="en-US" sz="2000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QoE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measurement.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Assurance: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SLA monitoring, Test and Diagnostics.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NGN </a:t>
            </a:r>
            <a:r>
              <a:rPr lang="en-US" sz="2000" b="1" i="0" u="none" strike="noStrike" baseline="0" dirty="0" err="1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signalling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SBCs, IMS.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Converged and network-wide functions: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AAA servers, policy control and charging platforms.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Application-level </a:t>
            </a:r>
            <a:r>
              <a:rPr lang="en-US" sz="2000" b="1" i="0" u="none" strike="noStrike" baseline="0" dirty="0" err="1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optimisation</a:t>
            </a: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CDNs, Cache Servers, Load Balancers, Application Accelerators.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CD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functions: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Firewalls, virus scanners, intrusion detection systems, spam protection.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4FFB94-0D15-4B01-92CD-170477745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7FB8F-DF0B-46C7-82DA-2E2EBEF5670E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Use Case Examples Driving NFV</a:t>
            </a:r>
          </a:p>
        </p:txBody>
      </p:sp>
    </p:spTree>
    <p:extLst>
      <p:ext uri="{BB962C8B-B14F-4D97-AF65-F5344CB8AC3E}">
        <p14:creationId xmlns:p14="http://schemas.microsoft.com/office/powerpoint/2010/main" val="930393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5D71B-CA8B-4681-856F-6F0C167CD8E9}"/>
              </a:ext>
            </a:extLst>
          </p:cNvPr>
          <p:cNvSpPr txBox="1"/>
          <p:nvPr/>
        </p:nvSpPr>
        <p:spPr>
          <a:xfrm>
            <a:off x="889001" y="815664"/>
            <a:ext cx="10066866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network resource without worrying about where it is physically located, how much it is, how it is organized, etc.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Orchestration: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thousands of devices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Programmable: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be able to change behavior on the fly.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Scaling: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be able to change size, quantity, as a F(load)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Automation: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 machines / software do humans’ work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Visibility: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 resources, connectivity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network device utilization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Multi-tenancy: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Slice the network for different customers (as-a-Service)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Integration: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 network management play nice with OSS/BSS</a:t>
            </a:r>
          </a:p>
          <a:p>
            <a:pPr marL="320040" indent="-320040">
              <a:spcBef>
                <a:spcPts val="12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Openness: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choice of modular plug-ins</a:t>
            </a:r>
          </a:p>
          <a:p>
            <a:pPr>
              <a:spcBef>
                <a:spcPts val="1200"/>
              </a:spcBef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Note: These are exactly the same reasons why we need/want SDN.</a:t>
            </a:r>
            <a:endParaRPr lang="en-US" sz="20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E0E95A-74F6-4B39-886C-9976303B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6AFE94-D0BD-4DE5-BB1A-9F58D4A66BCE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So, why we need/want NFV(/SDN)?</a:t>
            </a:r>
          </a:p>
        </p:txBody>
      </p:sp>
    </p:spTree>
    <p:extLst>
      <p:ext uri="{BB962C8B-B14F-4D97-AF65-F5344CB8AC3E}">
        <p14:creationId xmlns:p14="http://schemas.microsoft.com/office/powerpoint/2010/main" val="313921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9E241F-75B2-4A9C-83E8-6B55586A8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865" y="1010397"/>
            <a:ext cx="9076268" cy="56134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DAE21A-33E7-4AB2-B3BA-93F31A69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0DBEE-D001-4129-BEE3-AA762237486C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SDN+NFV, IT &amp; Networking Growing Together</a:t>
            </a:r>
          </a:p>
        </p:txBody>
      </p:sp>
    </p:spTree>
    <p:extLst>
      <p:ext uri="{BB962C8B-B14F-4D97-AF65-F5344CB8AC3E}">
        <p14:creationId xmlns:p14="http://schemas.microsoft.com/office/powerpoint/2010/main" val="3505988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24DDC6-EC6C-48CB-9AE5-A25167B42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938" y="1364527"/>
            <a:ext cx="7682330" cy="517438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41FCDE-2F44-405B-BBDA-E51AFB719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F923FE-BCFA-4037-BE9F-C049C0641B44}"/>
              </a:ext>
            </a:extLst>
          </p:cNvPr>
          <p:cNvSpPr txBox="1"/>
          <p:nvPr/>
        </p:nvSpPr>
        <p:spPr>
          <a:xfrm>
            <a:off x="548216" y="169333"/>
            <a:ext cx="110955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SDN and NFV</a:t>
            </a:r>
          </a:p>
          <a:p>
            <a:pPr algn="ctr"/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SDN and NFV do NOT depend on each other</a:t>
            </a:r>
          </a:p>
        </p:txBody>
      </p:sp>
    </p:spTree>
    <p:extLst>
      <p:ext uri="{BB962C8B-B14F-4D97-AF65-F5344CB8AC3E}">
        <p14:creationId xmlns:p14="http://schemas.microsoft.com/office/powerpoint/2010/main" val="2151274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DEDB10-1B7C-44D4-9580-36F16C39DD04}"/>
              </a:ext>
            </a:extLst>
          </p:cNvPr>
          <p:cNvSpPr txBox="1"/>
          <p:nvPr/>
        </p:nvSpPr>
        <p:spPr>
          <a:xfrm>
            <a:off x="833965" y="808146"/>
            <a:ext cx="10943168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NFV: Motivation and Problem Statement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Trends in IT &amp; Telecom Challenges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&amp; SDN</a:t>
            </a:r>
          </a:p>
          <a:p>
            <a:pPr marL="1143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Functions Virtualization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&amp; Approach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 &amp; Promises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ETSI NFV ISG Working Groups &amp; Reference Architecture</a:t>
            </a:r>
          </a:p>
          <a:p>
            <a:pPr marL="1143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Requirements and Challenges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Performance, scalability, management, orchestration, resilience, security,</a:t>
            </a:r>
            <a:r>
              <a:rPr lang="fa-IR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portability, interoperability, etc.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Research efforts</a:t>
            </a:r>
          </a:p>
          <a:p>
            <a:pPr marL="1143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Cases and Proof-of-Concepts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CloudNFV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Service Chaining, VNF State Migration and Interoperability. Distributed-NFV, Multi Vendor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vIMS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ForCES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Hardware Acceleration, Virtual EPC Gateway</a:t>
            </a:r>
          </a:p>
          <a:p>
            <a:pPr marL="1143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 of Enabling Technologies</a:t>
            </a:r>
          </a:p>
          <a:p>
            <a:pPr marL="640080" lvl="1" indent="-182880">
              <a:buFont typeface="Courier New" panose="02070309020205020404" pitchFamily="49" charset="0"/>
              <a:buChar char="o"/>
            </a:pP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Programmable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vSwitches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Minimalistic OS (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ClickOS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lightweight</a:t>
            </a:r>
            <a:r>
              <a:rPr lang="fa-IR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(Docker, LXC), Improving Linux I/O,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x86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packet processing (Intel DPDK), 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vRouter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0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Vyatta</a:t>
            </a:r>
            <a:r>
              <a:rPr lang="en-US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OpenStack, OPNFV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3F5582-01C2-4A2E-B589-A633950F53FC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9331C-4934-427A-ADEA-8FEC25C6F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17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8682A5-72D0-409C-956C-76D82C3CCFC9}"/>
              </a:ext>
            </a:extLst>
          </p:cNvPr>
          <p:cNvSpPr txBox="1"/>
          <p:nvPr/>
        </p:nvSpPr>
        <p:spPr>
          <a:xfrm>
            <a:off x="1049866" y="815664"/>
            <a:ext cx="1030393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NFV: re-definition of network equipment architecture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was born to meet Service Provider (SP) needs: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Lower CAPEX by reducing/eliminating proprietary hardware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Consolidate multiple network functions onto industry standard platforms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SDN: re-definition of network architecture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SDN comes from the IT world: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Separate the data and control layers, while centralizing the control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 the ability to program network behavior using well-defined interfaces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83DE70-E3BD-40A0-9F03-A62DFF32A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C7DA4B-2A07-45DD-9DA5-616DA078D946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vs SDN</a:t>
            </a:r>
          </a:p>
        </p:txBody>
      </p:sp>
    </p:spTree>
    <p:extLst>
      <p:ext uri="{BB962C8B-B14F-4D97-AF65-F5344CB8AC3E}">
        <p14:creationId xmlns:p14="http://schemas.microsoft.com/office/powerpoint/2010/main" val="1586566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AD8CE1-17F1-4633-9126-63BE8BD72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80" y="643971"/>
            <a:ext cx="7037439" cy="557005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7997CE-BE6C-4B30-8374-4C60D5E50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10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39FAD95-4A6E-466E-86A1-0FE29FC69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919" y="3328457"/>
            <a:ext cx="5027344" cy="292946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9FF49A-031E-48D2-94E8-5F1F4461E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E86C74-35F0-43F9-B2F5-19D5E7FFF411}"/>
              </a:ext>
            </a:extLst>
          </p:cNvPr>
          <p:cNvSpPr txBox="1"/>
          <p:nvPr/>
        </p:nvSpPr>
        <p:spPr>
          <a:xfrm>
            <a:off x="770468" y="664770"/>
            <a:ext cx="6172199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Global operators-led Industry Specification Group (ISG) under the auspices of ETSI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~150 member </a:t>
            </a:r>
            <a:r>
              <a:rPr lang="en-US" sz="18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organisations</a:t>
            </a:r>
            <a:endParaRPr lang="en-US" sz="18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membership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ETSI members sign the “Member Agreement”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Non-ETSI members sign the “Participant Agreement”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Opening up to academia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Operates by consensus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Formal voting only when required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Deliverables: White papers addressing challenges and operator requirements, as  input to SDOs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 standardization body by itself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Currently, four WGs and two EGs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&amp; Orchestration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Reliability &amp; Availability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&amp; Portability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171B12-CCCE-40BF-AFF0-77D75B4FAECE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ETSI NFV ISG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5B67F8-98C4-40FC-94DF-BD1A27E3DBAD}"/>
              </a:ext>
            </a:extLst>
          </p:cNvPr>
          <p:cNvSpPr txBox="1"/>
          <p:nvPr/>
        </p:nvSpPr>
        <p:spPr>
          <a:xfrm>
            <a:off x="6375399" y="6231135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ETSI: European Telecommunications Standards Institute</a:t>
            </a:r>
          </a:p>
        </p:txBody>
      </p:sp>
    </p:spTree>
    <p:extLst>
      <p:ext uri="{BB962C8B-B14F-4D97-AF65-F5344CB8AC3E}">
        <p14:creationId xmlns:p14="http://schemas.microsoft.com/office/powerpoint/2010/main" val="21121579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19BAA4-9A69-4D87-9601-FABC99E59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847" y="1109135"/>
            <a:ext cx="8688306" cy="506306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9FF49A-031E-48D2-94E8-5F1F4461E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EF5434-4CAB-4A92-9F69-F86CCA66BA26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ETSI NFV 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1085135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9FF49A-031E-48D2-94E8-5F1F4461E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EF5434-4CAB-4A92-9F69-F86CCA66BA26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ETSI NFV Reference Architectural Framework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C0E53F-3C46-40AC-8ADB-1FA388137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669" y="815664"/>
            <a:ext cx="7570659" cy="563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37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E5F4D9-E4DD-4A81-9F68-A8C4DC7DF43D}"/>
              </a:ext>
            </a:extLst>
          </p:cNvPr>
          <p:cNvSpPr txBox="1"/>
          <p:nvPr/>
        </p:nvSpPr>
        <p:spPr>
          <a:xfrm>
            <a:off x="753532" y="815664"/>
            <a:ext cx="10955868" cy="4924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Function (NF):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building block with a well defined interfaces and well defined functional behavior</a:t>
            </a:r>
          </a:p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Virtualized Network Function (VNF):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implementation of NF that can be deployed in a virtualized infrastructure</a:t>
            </a:r>
          </a:p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VNF Set: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Connectivity between VNFs is not specified, e.g., residential gateways</a:t>
            </a:r>
          </a:p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VNF Forwarding Graph: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chain when network connectivity order is important, e.g., firewall, NAT, load balancer</a:t>
            </a:r>
          </a:p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Infrastructure (NFVI):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software required to deploy, mange and execute VNFs including computation, networking, and storage.</a:t>
            </a:r>
          </a:p>
          <a:p>
            <a:pPr marL="182880" indent="-18288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Orchestrator: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Automates the deployment, operation, management, coordination of VNFs and NFVI.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E4EFBD-9E06-4AB6-9957-12B678562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8628E-4257-45F2-967A-45C6CDA15E14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Concepts</a:t>
            </a:r>
          </a:p>
        </p:txBody>
      </p:sp>
    </p:spTree>
    <p:extLst>
      <p:ext uri="{BB962C8B-B14F-4D97-AF65-F5344CB8AC3E}">
        <p14:creationId xmlns:p14="http://schemas.microsoft.com/office/powerpoint/2010/main" val="25944090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828835"/>
            <a:ext cx="11095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NFV</a:t>
            </a:r>
          </a:p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and Challenges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184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4C98DB-3B4C-4870-B9A7-E4FF592DCC47}"/>
              </a:ext>
            </a:extLst>
          </p:cNvPr>
          <p:cNvSpPr txBox="1"/>
          <p:nvPr/>
        </p:nvSpPr>
        <p:spPr>
          <a:xfrm>
            <a:off x="838200" y="733857"/>
            <a:ext cx="1068705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General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Partial or full Virtualization, Predictable performance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Portability: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Decoupled from underlying infrastructure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Conforming and proportional to NFs specifications and facilities to monitor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Elasticity: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Scalable to meet SLAs. Movable to other servers.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Resiliency: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able to recreate after failure. Specified packet loss rate, calls drops, time to recover, etc.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Role-based authorization, authentication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Continuity: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Seamless or non-seamless continuity after failures or migration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Assurance: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stamp and forward copies of packets for Fault detection</a:t>
            </a:r>
          </a:p>
          <a:p>
            <a:pPr marL="274320" indent="-27432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Efficiency Requirements: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be possible to put a subset of VNF in a power conserving sleep state</a:t>
            </a:r>
          </a:p>
          <a:p>
            <a:pPr marL="365760" indent="-36576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Operational and Management Requirements: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Incorporate mechanisms for automation of operational and management functions</a:t>
            </a:r>
          </a:p>
          <a:p>
            <a:pPr marL="365760" indent="-36576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Transition: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Coexistence with Legacy and Interoperability among multi-vendor implementations</a:t>
            </a:r>
          </a:p>
          <a:p>
            <a:pPr marL="365760" indent="-365760" algn="l">
              <a:spcBef>
                <a:spcPts val="600"/>
              </a:spcBef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Models: 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Operators may use NFV infrastructure operated by other operators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97F516-3476-4AAB-935A-91C2105ED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523A57-1C0C-4CDE-82E6-5C712A1492E7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Framework Requirements</a:t>
            </a:r>
          </a:p>
        </p:txBody>
      </p:sp>
    </p:spTree>
    <p:extLst>
      <p:ext uri="{BB962C8B-B14F-4D97-AF65-F5344CB8AC3E}">
        <p14:creationId xmlns:p14="http://schemas.microsoft.com/office/powerpoint/2010/main" val="37017178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A50CB6-20F3-47AA-AAE9-FDF8633AF1B7}"/>
              </a:ext>
            </a:extLst>
          </p:cNvPr>
          <p:cNvSpPr txBox="1"/>
          <p:nvPr/>
        </p:nvSpPr>
        <p:spPr>
          <a:xfrm>
            <a:off x="1007534" y="728229"/>
            <a:ext cx="10346266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Achieving </a:t>
            </a: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virtualized network appliances</a:t>
            </a:r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portable between different HW vendors, and with different hypervisors.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Co-existence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bespoke HW based network platforms</a:t>
            </a:r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enabling efficient migration paths to fully virtualized network platforms.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Management and orchestration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virtual network appliances</a:t>
            </a:r>
            <a:endParaRPr lang="en-US" sz="2000" b="1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ensuring security from attack and misconfiguration.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will only </a:t>
            </a: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all of the functions can be </a:t>
            </a: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Appropriate level of </a:t>
            </a: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resilience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HW and SW failures.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Integrating </a:t>
            </a:r>
            <a:r>
              <a:rPr lang="en-US" sz="24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virtual appliances from different vendors.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operators need to be able to “mix &amp; match” HW,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hypervisors from different vendors,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virtual appliances from different vendors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 incurring significant integration costs and avoiding lock-in.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0A6294-9320-482B-B4C4-B77EAD6B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635CD5-1D21-4BFC-B6B5-E6341774DDB8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4324019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673EB4-FC9B-4137-AD37-EFC5A4D1442E}"/>
              </a:ext>
            </a:extLst>
          </p:cNvPr>
          <p:cNvSpPr txBox="1"/>
          <p:nvPr/>
        </p:nvSpPr>
        <p:spPr>
          <a:xfrm>
            <a:off x="973666" y="900331"/>
            <a:ext cx="8500533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End-to-end network services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Transparent management and orchestration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place for one-size-fits-all solutions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and heterogeneous new technologies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Handle different old and new characteristics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on the other requirements:</a:t>
            </a:r>
          </a:p>
          <a:p>
            <a:pPr marL="1280160" indent="-182880" algn="l">
              <a:buFont typeface="Wingdings" panose="05000000000000000000" pitchFamily="2" charset="2"/>
              <a:buChar char="§"/>
            </a:pPr>
            <a:r>
              <a:rPr lang="en-US" sz="1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Performance, resilience, security...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Maintain SLAs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Avoid disruptions!</a:t>
            </a:r>
            <a:endPara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5674D4-C8BD-46DC-8B28-8D2A7FF13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3015C-FED2-400C-BFA6-C2A1E8B503AC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Interoperability and Legacy Networks</a:t>
            </a:r>
          </a:p>
        </p:txBody>
      </p:sp>
    </p:spTree>
    <p:extLst>
      <p:ext uri="{BB962C8B-B14F-4D97-AF65-F5344CB8AC3E}">
        <p14:creationId xmlns:p14="http://schemas.microsoft.com/office/powerpoint/2010/main" val="1469432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782669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NFV: Motivation and Problem Statement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946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D43D08-A398-4EB9-A648-E88EDA1B3F70}"/>
              </a:ext>
            </a:extLst>
          </p:cNvPr>
          <p:cNvSpPr txBox="1"/>
          <p:nvPr/>
        </p:nvSpPr>
        <p:spPr>
          <a:xfrm>
            <a:off x="1007534" y="815664"/>
            <a:ext cx="8009466" cy="4001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Levels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PFs, NFs, NFVI, NFV-FG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Monitoring, synchronization and trigger mechanisms in the event of failure of NFs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Correlated failures in NFV-FG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Chained resilience plans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Continuity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 minimum insurance</a:t>
            </a:r>
          </a:p>
          <a:p>
            <a:pPr marL="1280160" indent="-182880" algn="l">
              <a:buFont typeface="Wingdings" panose="05000000000000000000" pitchFamily="2" charset="2"/>
              <a:buChar char="§"/>
            </a:pPr>
            <a:r>
              <a:rPr lang="en-US" sz="16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Zero impact vs. Measurable impact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Orchestration: NOT a single point of failure</a:t>
            </a:r>
            <a:endPara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8B1502-1BBF-4DA6-B790-8A59BBD3B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EDD4C4-CD8D-4FF2-A512-AEE218C0DFD1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Resilience</a:t>
            </a:r>
          </a:p>
        </p:txBody>
      </p:sp>
    </p:spTree>
    <p:extLst>
      <p:ext uri="{BB962C8B-B14F-4D97-AF65-F5344CB8AC3E}">
        <p14:creationId xmlns:p14="http://schemas.microsoft.com/office/powerpoint/2010/main" val="11043731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7C846D-C8C4-4B1B-ACF2-A8999C2CA964}"/>
              </a:ext>
            </a:extLst>
          </p:cNvPr>
          <p:cNvSpPr txBox="1"/>
          <p:nvPr/>
        </p:nvSpPr>
        <p:spPr>
          <a:xfrm>
            <a:off x="973665" y="815664"/>
            <a:ext cx="8407401" cy="4955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Threats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Network Layer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Several identity layers and accounting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 of interfaces exposed by NFV architecture principles.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separation and management of NF entities.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Heterogeneous network domains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NFVI shared resources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Isolation of VNF sets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privilege resources access (APIs)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Mechanisms: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and verify the configuration of soft/hardware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9C53FC-C752-4454-B321-262C779EF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6180F-A463-42C2-B8E9-323F349C1FDE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3184444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AB3340-B9A4-428A-8AFB-310BB4DE35B4}"/>
              </a:ext>
            </a:extLst>
          </p:cNvPr>
          <p:cNvSpPr txBox="1"/>
          <p:nvPr/>
        </p:nvSpPr>
        <p:spPr>
          <a:xfrm>
            <a:off x="679448" y="815664"/>
            <a:ext cx="11436351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200" b="1" i="0" u="none" strike="noStrike" baseline="0" dirty="0">
                <a:solidFill>
                  <a:srgbClr val="0070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addition to high-performance / system-related challenges, networking challenges include:</a:t>
            </a:r>
          </a:p>
          <a:p>
            <a:pPr algn="l">
              <a:spcBef>
                <a:spcPts val="1200"/>
              </a:spcBef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Resiliency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NFV-based service continuity.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Coexistence of virtualized and non-virtualized Network Functions (NFs)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 Network Functions (VNF) Software (VM, Hypervisor) failure or congestion protection.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Monitoring, synchronization and trigger mechanisms in the event of failure of NFs.</a:t>
            </a:r>
          </a:p>
          <a:p>
            <a:pPr algn="l">
              <a:spcBef>
                <a:spcPts val="1200"/>
              </a:spcBef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Control &amp; Orchestration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Providing automation and elasticity.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 Instance instantiation, scaling and migration.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End-to-end service setup, operation and monitoring.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Multi-technology support, and open interfaces.</a:t>
            </a:r>
          </a:p>
          <a:p>
            <a:pPr algn="l">
              <a:spcBef>
                <a:spcPts val="1200"/>
              </a:spcBef>
            </a:pPr>
            <a:r>
              <a:rPr lang="en-US" sz="24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Security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Securing VNF instances.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Vulnerabilities introduced in the new </a:t>
            </a:r>
            <a:r>
              <a:rPr lang="en-US" sz="2000" b="1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virtualisation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layer.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 of interfaces exposed by NFV architecture principles.</a:t>
            </a:r>
          </a:p>
          <a:p>
            <a:pPr marL="640080" indent="-182880" algn="l"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Secure separation and management of NF entities.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BC3E06-AA30-4C76-889D-F9028164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FB74C7-1691-46E3-A4F3-EA1133CBEED5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Challenges for Networking Research</a:t>
            </a:r>
          </a:p>
        </p:txBody>
      </p:sp>
    </p:spTree>
    <p:extLst>
      <p:ext uri="{BB962C8B-B14F-4D97-AF65-F5344CB8AC3E}">
        <p14:creationId xmlns:p14="http://schemas.microsoft.com/office/powerpoint/2010/main" val="1361364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11996B-8163-45CA-863C-76AC318AFFDA}"/>
              </a:ext>
            </a:extLst>
          </p:cNvPr>
          <p:cNvSpPr txBox="1"/>
          <p:nvPr/>
        </p:nvSpPr>
        <p:spPr>
          <a:xfrm>
            <a:off x="829733" y="736468"/>
            <a:ext cx="11176000" cy="5293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 industry progress has been made to encourage growth of a commercial ecosystem for NFV, but research and education are also very important for overall and long term success.</a:t>
            </a:r>
          </a:p>
          <a:p>
            <a:pPr algn="l">
              <a:spcBef>
                <a:spcPts val="1200"/>
              </a:spcBef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Research topics include: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 chaining algorithms &amp; NFV orchestration algorithms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Abstractions for carrier-grade networks and services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studies (</a:t>
            </a:r>
            <a:r>
              <a:rPr lang="en-US" sz="18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optimisation</a:t>
            </a: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scheduling, portability, reliability)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of NFV Infrastructure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data plane workloads on computer systems architectures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Applying compositional patterns (i.e. Network Function Chains) for parallelism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monitoring and reliability of network services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Energy-efficient NFV architectures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 Assurance (e.g. test &amp; diagnostics, predictive analytics, etc.)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requirements on the NFV Infrastructure for supporting new types of VNFs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Infrastructure federation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network topologies and architectures</a:t>
            </a:r>
          </a:p>
          <a:p>
            <a:pPr marL="640080" indent="-182880"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simulation platforms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04E548-5C35-4BAA-9BA2-785184125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477725-7706-43F7-AB07-2D2BFAFA7B89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Research and Education</a:t>
            </a:r>
          </a:p>
        </p:txBody>
      </p:sp>
    </p:spTree>
    <p:extLst>
      <p:ext uri="{BB962C8B-B14F-4D97-AF65-F5344CB8AC3E}">
        <p14:creationId xmlns:p14="http://schemas.microsoft.com/office/powerpoint/2010/main" val="32007486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828835"/>
            <a:ext cx="11095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NFV</a:t>
            </a:r>
          </a:p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Use Cases and Proof-of-Concepts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430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 of Concepts - ETSI Evaluation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3AD6F1-05D4-4630-9B7C-CAF1B55D3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399" y="1001201"/>
            <a:ext cx="9523199" cy="568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3255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 of Concepts – </a:t>
            </a:r>
            <a:r>
              <a:rPr lang="en-US" sz="3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PoCs</a:t>
            </a: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728FD0-DF77-4F9F-B208-4A06E63F797E}"/>
              </a:ext>
            </a:extLst>
          </p:cNvPr>
          <p:cNvSpPr txBox="1"/>
          <p:nvPr/>
        </p:nvSpPr>
        <p:spPr>
          <a:xfrm>
            <a:off x="673099" y="815664"/>
            <a:ext cx="10845800" cy="5909310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CloudNFV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Open NFV Framework Project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Telefonica - Sprint - 6WIND - Dell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EnterpriseWeb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Mellanox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Metaswitch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Overture Networks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Qosmos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Huawei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Shenick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PoC#2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Service Chaining for NW Function Selection in Carrier Networks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NTT - Cisco - HP - Juniper Networks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PoC#3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Virtual Function State Migration and Interoperability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AT&amp;T - BT - Broadcom Corporation - Tieto Corporation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PoC#4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Multi-vendor Distributed NFV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CenturyLink - Certes - Cyan - Fortinet - RAD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PoC#11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Multi-Vendor on-boarding of </a:t>
            </a: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vIMS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 a cloud management framework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Deutsche Telekom - Huawei Technologies - Alcatel-Lucent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PoC#5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E2E </a:t>
            </a: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vEPC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Orchestration in a multi-vendor open NFVI environment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Telefonica - Sprint - Intel - Cyan - Red Hat - Dell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Connectem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PoC#6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Virtualised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Mobile Network with Integrated DPI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Telefonica - Intel - Tieto -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Qosmos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Wind River Systems - Hewlett Packard 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PoC#7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C-RAN </a:t>
            </a: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virtualisation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dedicated hardware accelerator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China Mobile - Alcatel-Lucent - Wind River Systems - Intel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PoC#8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Automated Network Orchestration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Deutsche Telekom - Ericsson - x-ion GmbH - Deutsche Telekom Innovation Laboratories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PoC#9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VNF Router Performance with DDoS Functionality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AT&amp;T - Telefonica - Brocade - Intel – Spirent</a:t>
            </a:r>
          </a:p>
          <a:p>
            <a:pPr marL="182880" indent="-18288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PoC#12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Demonstration of multi-location, scalable, stateful Virtual Network Function</a:t>
            </a:r>
          </a:p>
          <a:p>
            <a:pPr marL="457200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NTT - Fujitsu - Alcatel-Lucent</a:t>
            </a:r>
          </a:p>
        </p:txBody>
      </p:sp>
    </p:spTree>
    <p:extLst>
      <p:ext uri="{BB962C8B-B14F-4D97-AF65-F5344CB8AC3E}">
        <p14:creationId xmlns:p14="http://schemas.microsoft.com/office/powerpoint/2010/main" val="15234295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 of Concepts – </a:t>
            </a:r>
            <a:r>
              <a:rPr lang="en-US" sz="3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PoCs</a:t>
            </a: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728FD0-DF77-4F9F-B208-4A06E63F797E}"/>
              </a:ext>
            </a:extLst>
          </p:cNvPr>
          <p:cNvSpPr txBox="1"/>
          <p:nvPr/>
        </p:nvSpPr>
        <p:spPr>
          <a:xfrm>
            <a:off x="673099" y="815664"/>
            <a:ext cx="10845800" cy="4632037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PoC#14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ForCES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Applicability for NFV and integrated SDN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Verizon - Telefonica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Mojatatu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Networks – Cumulus Networks - University of Patras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PoC#15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Subscriber Aware </a:t>
            </a: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SGi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/Gi-LAN Virtualization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Telenor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ConteXtream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SkyFire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Networks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Guavus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Redhat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HP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PoC#16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NFVIaaS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Secure, SDN-controlled WAN Gateway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AT&amp;T - Telecom Italia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Netronome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Intel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ServiceMesh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PLUMgrid</a:t>
            </a:r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Cisco Systems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PoC#19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Service Acceleration of NW Functions in Carrier Networks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AT&amp;T - Ericsson - Avago Technologies - ARM - Tieto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Procera</a:t>
            </a:r>
            <a:endParaRPr lang="en-US" sz="14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PoC#22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Demonstration of High Reliability and Availability aspects in a Multivendor NFV Environment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AT&amp;T - KDDI R&amp;D Laboratories - Brocade – Hewlett Packard - Wind River System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PoC#23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E2E orchestration of virtualized LTE core-network functions and SDN-based dynamic service chaining of VNFs using VNF FG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SK Telecom - Hewlett Packard - Samsung - </a:t>
            </a:r>
            <a:r>
              <a:rPr lang="en-US" sz="1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Telcoware</a:t>
            </a:r>
            <a:endParaRPr lang="en-US" sz="14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PoC#29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Service orchestration for virtual CDN service over distributed cloud management platform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KINX - IN-Soft - PIOLINK - ETRI</a:t>
            </a:r>
          </a:p>
          <a:p>
            <a:pPr marL="182880" indent="-18288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PoC#33</a:t>
            </a:r>
            <a:r>
              <a:rPr lang="en-US" sz="16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 Scalable Service Chaining Technology for Flexible Use of Network Functions</a:t>
            </a:r>
          </a:p>
          <a:p>
            <a:pPr marL="457200" algn="l"/>
            <a:r>
              <a:rPr lang="en-US" sz="1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NTT - ALAXALA Networks - Hitachi – Cisco Systems - NEC - Alcatel-Lucent</a:t>
            </a:r>
            <a:endParaRPr lang="en-US" sz="12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5104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 of Concepts – </a:t>
            </a:r>
            <a:r>
              <a:rPr lang="en-US" sz="3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PoCs</a:t>
            </a: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9A1845-D878-4F0D-B192-B00DF7B2F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204" y="915283"/>
            <a:ext cx="7443589" cy="577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1719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39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Proof of Concepts – </a:t>
            </a:r>
            <a:r>
              <a:rPr lang="en-US" sz="36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PoCs</a:t>
            </a: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Completed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620869-B477-4332-B918-4F252665F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95" y="1001337"/>
            <a:ext cx="7505610" cy="547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87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9C9CE7-21B5-4FE4-B338-FC05F8822CB5}"/>
              </a:ext>
            </a:extLst>
          </p:cNvPr>
          <p:cNvSpPr txBox="1"/>
          <p:nvPr/>
        </p:nvSpPr>
        <p:spPr>
          <a:xfrm>
            <a:off x="914400" y="914331"/>
            <a:ext cx="8805333" cy="32008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82880" algn="l"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 carrier networks</a:t>
            </a:r>
          </a:p>
          <a:p>
            <a:pPr marL="45720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a large variety of proprietary nodes and hardware appliances.</a:t>
            </a:r>
          </a:p>
          <a:p>
            <a:pPr indent="-182880" algn="l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Launching new services is difficult and takes too long</a:t>
            </a:r>
          </a:p>
          <a:p>
            <a:pPr marL="45720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 and power to accommodate</a:t>
            </a:r>
          </a:p>
          <a:p>
            <a:pPr marL="457200" indent="-182880" algn="l">
              <a:buFont typeface="Courier New" panose="02070309020205020404" pitchFamily="49" charset="0"/>
              <a:buChar char="o"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equires just another variety of box, which needs to be integrated.</a:t>
            </a:r>
          </a:p>
          <a:p>
            <a:pPr indent="-182880" algn="l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 is expensive</a:t>
            </a:r>
          </a:p>
          <a:p>
            <a:pPr marL="45720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C1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Rapidly reach end of life</a:t>
            </a:r>
          </a:p>
          <a:p>
            <a:pPr marL="45720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Due to existing procure-design, integrate-deploy cycle.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 and Problem Statement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649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828835"/>
            <a:ext cx="110955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NFV</a:t>
            </a:r>
          </a:p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Overview of Enabling Technologies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041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41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Enabling Technologies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E2C5A7-D425-4955-876A-219E3C5735DD}"/>
              </a:ext>
            </a:extLst>
          </p:cNvPr>
          <p:cNvSpPr txBox="1"/>
          <p:nvPr/>
        </p:nvSpPr>
        <p:spPr>
          <a:xfrm>
            <a:off x="905933" y="815664"/>
            <a:ext cx="815340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Minimalistic OS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ClickOS</a:t>
            </a:r>
            <a:endParaRPr lang="en-US" sz="20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Improving Linux I/O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Netmap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VALE, Linux NAPI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Programmable virtual switches / bridges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</a:t>
            </a: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vSwitch</a:t>
            </a:r>
            <a:endParaRPr lang="en-US" sz="2000" b="1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Exploiting </a:t>
            </a:r>
            <a:r>
              <a:rPr lang="en-US" sz="24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x86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packet processing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 DPDK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example start-ups</a:t>
            </a:r>
          </a:p>
          <a:p>
            <a:pPr marL="640080" indent="-182880" algn="l">
              <a:buFont typeface="Courier New" panose="02070309020205020404" pitchFamily="49" charset="0"/>
              <a:buChar char="o"/>
            </a:pP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LineRate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Systems, 6WIND, </a:t>
            </a: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Midonet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Vyatta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(bought by BCD)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0581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9BC00B-8BF3-400F-8796-C5B24DF86294}"/>
              </a:ext>
            </a:extLst>
          </p:cNvPr>
          <p:cNvSpPr txBox="1"/>
          <p:nvPr/>
        </p:nvSpPr>
        <p:spPr>
          <a:xfrm>
            <a:off x="548216" y="2828835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1DFB8-942E-482E-BE8C-6E563000D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1450E5-6E57-49C5-85E0-7CEC5C6F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43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91A9F-1499-42FF-AE0E-09EF58F7A20D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AB6931-6C82-4E6B-8008-A227B9F7997E}"/>
              </a:ext>
            </a:extLst>
          </p:cNvPr>
          <p:cNvSpPr txBox="1"/>
          <p:nvPr/>
        </p:nvSpPr>
        <p:spPr>
          <a:xfrm>
            <a:off x="880532" y="815664"/>
            <a:ext cx="10619317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-274320" algn="l">
              <a:spcBef>
                <a:spcPts val="1200"/>
              </a:spcBef>
              <a:buFont typeface="+mj-lt"/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aims to reduce </a:t>
            </a:r>
            <a:r>
              <a:rPr lang="en-US" sz="2400" b="1" i="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OpEx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automation and scalability provided by implementing network functions as virtual appliances</a:t>
            </a:r>
          </a:p>
          <a:p>
            <a:pPr marL="274320" indent="-274320" algn="l">
              <a:spcBef>
                <a:spcPts val="1200"/>
              </a:spcBef>
              <a:buFont typeface="+mj-lt"/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allows all benefits of virtualization and cloud computing including orchestration, scaling, automation, hardware independence, pay-per-use, fault-tolerance, …</a:t>
            </a:r>
          </a:p>
          <a:p>
            <a:pPr marL="274320" indent="-274320" algn="l">
              <a:spcBef>
                <a:spcPts val="1200"/>
              </a:spcBef>
              <a:buFont typeface="+mj-lt"/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and SDN are independent and complementary. You can do either or both.</a:t>
            </a:r>
          </a:p>
          <a:p>
            <a:pPr marL="274320" indent="-274320" algn="l">
              <a:spcBef>
                <a:spcPts val="1200"/>
              </a:spcBef>
              <a:buFont typeface="+mj-lt"/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requires standardization of reference points and interfaces to be able to mix and match VNFs from different sources</a:t>
            </a:r>
          </a:p>
          <a:p>
            <a:pPr marL="274320" indent="-274320" algn="l">
              <a:spcBef>
                <a:spcPts val="1200"/>
              </a:spcBef>
              <a:buFont typeface="+mj-lt"/>
              <a:buAutoNum type="arabicPeriod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NFV can be done now. Several of virtual functions have already been demonstrated by carriers.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53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2DB22F-6521-4727-8812-F7E1812B4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111" y="1233666"/>
            <a:ext cx="9519776" cy="493222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6F41E7-DD90-43D6-B4EB-80308ED7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938D5-0A00-4D46-94C4-A9F93E64A42F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 and 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789183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6F41E7-DD90-43D6-B4EB-80308ED7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938D5-0A00-4D46-94C4-A9F93E64A42F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NFV &gt;&gt;&gt; Accelerating Transformation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F0957E-DD9C-4185-94C3-2B15AC9BF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348" y="1449421"/>
            <a:ext cx="9883302" cy="540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0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6F41E7-DD90-43D6-B4EB-80308ED7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938D5-0A00-4D46-94C4-A9F93E64A42F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Scale and Virtualization in the Timeline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49D86C-7FD7-484E-9096-9632D63F6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689" y="815664"/>
            <a:ext cx="9574753" cy="586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94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745C2-FC46-4955-B8C0-3ED8E4C0EC83}"/>
              </a:ext>
            </a:extLst>
          </p:cNvPr>
          <p:cNvSpPr txBox="1"/>
          <p:nvPr/>
        </p:nvSpPr>
        <p:spPr>
          <a:xfrm>
            <a:off x="914400" y="815664"/>
            <a:ext cx="10922000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 industry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servers shipped in very high volume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Convergence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computing, storage and networks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technologies 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abstract underlying hardware yielding elasticity, scalability and automation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Software-defined networking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services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Mobility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explosion of devices and traffic</a:t>
            </a:r>
            <a:endPara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AFFAAA-2032-4D54-B52B-828BFB92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6240A5-CA28-45FB-9765-F0AA8996C882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Trends</a:t>
            </a:r>
          </a:p>
        </p:txBody>
      </p:sp>
    </p:spTree>
    <p:extLst>
      <p:ext uri="{BB962C8B-B14F-4D97-AF65-F5344CB8AC3E}">
        <p14:creationId xmlns:p14="http://schemas.microsoft.com/office/powerpoint/2010/main" val="3650036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9CFF8E-0173-45DD-9D5D-967648B3F17D}"/>
              </a:ext>
            </a:extLst>
          </p:cNvPr>
          <p:cNvSpPr txBox="1"/>
          <p:nvPr/>
        </p:nvSpPr>
        <p:spPr>
          <a:xfrm>
            <a:off x="1100666" y="892076"/>
            <a:ext cx="10786533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Huge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capital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investment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deal with current trends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operators face an increasing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disparity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costs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Complexity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large and increasing variety of proprietary hardware appliances in operator’s network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Reduced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lifecycles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agility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cannot move network resources where &amp; when needed</a:t>
            </a:r>
          </a:p>
          <a:p>
            <a:pPr marL="182880" indent="-18288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Launching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takes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en-US" sz="24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Often requires yet another proprietary box which needs to be integrated</a:t>
            </a:r>
            <a:endParaRPr lang="en-US" sz="24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0A9AE3-2D83-4D10-92EE-762FFAB20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83B19-01CE-4456-9453-15AEA9F9895A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AA3202-31BD-4BD6-BC38-722FEC4CD825}"/>
              </a:ext>
            </a:extLst>
          </p:cNvPr>
          <p:cNvSpPr txBox="1"/>
          <p:nvPr/>
        </p:nvSpPr>
        <p:spPr>
          <a:xfrm>
            <a:off x="548216" y="169333"/>
            <a:ext cx="11095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929768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1092</TotalTime>
  <Words>2700</Words>
  <Application>Microsoft Office PowerPoint</Application>
  <PresentationFormat>Widescreen</PresentationFormat>
  <Paragraphs>389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Network Function Virtualization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Masoud Sabaei</dc:creator>
  <cp:lastModifiedBy>Masoud Sabaei</cp:lastModifiedBy>
  <cp:revision>21</cp:revision>
  <cp:lastPrinted>2022-01-02T04:56:02Z</cp:lastPrinted>
  <dcterms:created xsi:type="dcterms:W3CDTF">2021-12-28T04:43:33Z</dcterms:created>
  <dcterms:modified xsi:type="dcterms:W3CDTF">2022-01-02T07:17:01Z</dcterms:modified>
</cp:coreProperties>
</file>

<file path=docProps/thumbnail.jpeg>
</file>